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94694" autoAdjust="0"/>
  </p:normalViewPr>
  <p:slideViewPr>
    <p:cSldViewPr snapToGrid="0">
      <p:cViewPr>
        <p:scale>
          <a:sx n="61" d="100"/>
          <a:sy n="61" d="100"/>
        </p:scale>
        <p:origin x="201" y="5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231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9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23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69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31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7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30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5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94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1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22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5/23/2024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79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F1DCD9-4684-4B84-AD73-6652C8BA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CFCE99CD-7C15-59F9-91F1-3D030C40D8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"/>
          <a:stretch/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BE6A732-8124-4A59-8EC9-BF4A1648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2226538" y="-2233466"/>
            <a:ext cx="6858000" cy="11324929"/>
          </a:xfrm>
          <a:custGeom>
            <a:avLst/>
            <a:gdLst>
              <a:gd name="connsiteX0" fmla="*/ 0 w 6858000"/>
              <a:gd name="connsiteY0" fmla="*/ 9303227 h 11262142"/>
              <a:gd name="connsiteX1" fmla="*/ 0 w 6858000"/>
              <a:gd name="connsiteY1" fmla="*/ 6495555 h 11262142"/>
              <a:gd name="connsiteX2" fmla="*/ 1 w 6858000"/>
              <a:gd name="connsiteY2" fmla="*/ 6495555 h 11262142"/>
              <a:gd name="connsiteX3" fmla="*/ 1 w 6858000"/>
              <a:gd name="connsiteY3" fmla="*/ 0 h 11262142"/>
              <a:gd name="connsiteX4" fmla="*/ 6858000 w 6858000"/>
              <a:gd name="connsiteY4" fmla="*/ 6015407 h 11262142"/>
              <a:gd name="connsiteX5" fmla="*/ 6858000 w 6858000"/>
              <a:gd name="connsiteY5" fmla="*/ 8999698 h 11262142"/>
              <a:gd name="connsiteX6" fmla="*/ 6858000 w 6858000"/>
              <a:gd name="connsiteY6" fmla="*/ 11262142 h 11262142"/>
              <a:gd name="connsiteX7" fmla="*/ 1 w 6858000"/>
              <a:gd name="connsiteY7" fmla="*/ 11262142 h 11262142"/>
              <a:gd name="connsiteX8" fmla="*/ 1 w 6858000"/>
              <a:gd name="connsiteY8" fmla="*/ 9303227 h 11262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1262142">
                <a:moveTo>
                  <a:pt x="0" y="9303227"/>
                </a:moveTo>
                <a:lnTo>
                  <a:pt x="0" y="6495555"/>
                </a:lnTo>
                <a:lnTo>
                  <a:pt x="1" y="6495555"/>
                </a:lnTo>
                <a:lnTo>
                  <a:pt x="1" y="0"/>
                </a:lnTo>
                <a:lnTo>
                  <a:pt x="6858000" y="6015407"/>
                </a:lnTo>
                <a:lnTo>
                  <a:pt x="6858000" y="8999698"/>
                </a:lnTo>
                <a:lnTo>
                  <a:pt x="6858000" y="11262142"/>
                </a:lnTo>
                <a:lnTo>
                  <a:pt x="1" y="11262142"/>
                </a:lnTo>
                <a:lnTo>
                  <a:pt x="1" y="9303227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B5C06-E0D4-3369-F880-B4FA70880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357" y="1739363"/>
            <a:ext cx="8266139" cy="2849914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 dirty="0">
                <a:solidFill>
                  <a:srgbClr val="FFFFFF"/>
                </a:solidFill>
              </a:rPr>
              <a:t>language in human evolution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9B449-6F23-5AA5-4CC1-707148E3B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53796"/>
            <a:ext cx="4264677" cy="73299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By: </a:t>
            </a:r>
            <a:r>
              <a:rPr lang="en-US" dirty="0" err="1">
                <a:solidFill>
                  <a:srgbClr val="FFFFFF"/>
                </a:solidFill>
              </a:rPr>
              <a:t>negar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DAA6A4-1F42-460B-A500-921EEB4BC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60643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66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1D681-174A-E226-39B9-D6D4ABD0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1609" y="685800"/>
            <a:ext cx="4940389" cy="1237219"/>
          </a:xfrm>
        </p:spPr>
        <p:txBody>
          <a:bodyPr>
            <a:normAutofit fontScale="90000"/>
          </a:bodyPr>
          <a:lstStyle/>
          <a:p>
            <a:r>
              <a:rPr lang="en-US" dirty="0"/>
              <a:t>Cognitive Development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EA95E8-1111-81F3-B3BD-EDFB17CEB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71" y="425057"/>
            <a:ext cx="3604731" cy="600788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606E8-B303-1DE3-AA18-B29E6797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72" y="2332026"/>
            <a:ext cx="6401865" cy="3840174"/>
          </a:xfrm>
        </p:spPr>
        <p:txBody>
          <a:bodyPr>
            <a:normAutofit/>
          </a:bodyPr>
          <a:lstStyle/>
          <a:p>
            <a:r>
              <a:rPr lang="en-US" sz="2400" dirty="0"/>
              <a:t>Abstract Thinking:</a:t>
            </a:r>
          </a:p>
          <a:p>
            <a:pPr marL="0" indent="0">
              <a:buNone/>
            </a:pPr>
            <a:r>
              <a:rPr lang="en-US" dirty="0"/>
              <a:t>      Enabled complex thought processes and problem-solving.</a:t>
            </a:r>
          </a:p>
          <a:p>
            <a:endParaRPr lang="en-US" dirty="0"/>
          </a:p>
          <a:p>
            <a:r>
              <a:rPr lang="en-US" sz="2400" dirty="0"/>
              <a:t>Memory and Knowledge Transmission: </a:t>
            </a:r>
          </a:p>
          <a:p>
            <a:pPr marL="0" indent="0">
              <a:buNone/>
            </a:pPr>
            <a:r>
              <a:rPr lang="en-US" dirty="0"/>
              <a:t>      Facilitated the accumulation and sharing of knowledge across generations.</a:t>
            </a:r>
          </a:p>
        </p:txBody>
      </p:sp>
    </p:spTree>
    <p:extLst>
      <p:ext uri="{BB962C8B-B14F-4D97-AF65-F5344CB8AC3E}">
        <p14:creationId xmlns:p14="http://schemas.microsoft.com/office/powerpoint/2010/main" val="264961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ABF070-AF2D-6732-0E39-8D9F497FD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4628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06D2B-6E59-4078-3113-9D7A1FF18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383" y="796192"/>
            <a:ext cx="4218351" cy="997552"/>
          </a:xfrm>
        </p:spPr>
        <p:txBody>
          <a:bodyPr>
            <a:noAutofit/>
          </a:bodyPr>
          <a:lstStyle/>
          <a:p>
            <a:r>
              <a:rPr lang="en-US" sz="4400" dirty="0"/>
              <a:t>Social Evolution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BCAC3-3507-6E26-740F-AB13E075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45" y="1554502"/>
            <a:ext cx="5171829" cy="3840171"/>
          </a:xfrm>
        </p:spPr>
        <p:txBody>
          <a:bodyPr>
            <a:normAutofit/>
          </a:bodyPr>
          <a:lstStyle/>
          <a:p>
            <a:r>
              <a:rPr lang="en-US" sz="2300" dirty="0"/>
              <a:t>Coordination and Cooperation: </a:t>
            </a:r>
          </a:p>
          <a:p>
            <a:pPr marL="0" indent="0">
              <a:buNone/>
            </a:pPr>
            <a:r>
              <a:rPr lang="en-US" dirty="0"/>
              <a:t>      Improved group activities and collective strategies.</a:t>
            </a:r>
          </a:p>
          <a:p>
            <a:endParaRPr lang="en-US" dirty="0"/>
          </a:p>
          <a:p>
            <a:r>
              <a:rPr lang="en-US" sz="2300" dirty="0"/>
              <a:t>Social Bonds and Group Identity:  </a:t>
            </a:r>
          </a:p>
          <a:p>
            <a:pPr marL="0" indent="0">
              <a:buNone/>
            </a:pPr>
            <a:r>
              <a:rPr lang="en-US" dirty="0"/>
              <a:t>       Strengthened social networks and community cohesion.</a:t>
            </a:r>
          </a:p>
        </p:txBody>
      </p:sp>
    </p:spTree>
    <p:extLst>
      <p:ext uri="{BB962C8B-B14F-4D97-AF65-F5344CB8AC3E}">
        <p14:creationId xmlns:p14="http://schemas.microsoft.com/office/powerpoint/2010/main" val="203643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3B97D3-3894-4963-90C5-4EAA66131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D9181-2B0E-2716-E6AD-656B3CF72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0873" y="872935"/>
            <a:ext cx="5798126" cy="1360898"/>
          </a:xfrm>
        </p:spPr>
        <p:txBody>
          <a:bodyPr>
            <a:normAutofit/>
          </a:bodyPr>
          <a:lstStyle/>
          <a:p>
            <a:r>
              <a:rPr lang="en-US" dirty="0"/>
              <a:t>Cultural Evolution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DD86A-82A9-8C14-5B2A-14D1C11F2B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56" b="5185"/>
          <a:stretch/>
        </p:blipFill>
        <p:spPr>
          <a:xfrm>
            <a:off x="922748" y="872935"/>
            <a:ext cx="3405377" cy="54158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52618-D006-1FC8-0964-3474E64A9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873" y="2332026"/>
            <a:ext cx="5798126" cy="3840174"/>
          </a:xfrm>
        </p:spPr>
        <p:txBody>
          <a:bodyPr>
            <a:normAutofit/>
          </a:bodyPr>
          <a:lstStyle/>
          <a:p>
            <a:r>
              <a:rPr lang="en-US" sz="2300" dirty="0"/>
              <a:t>Cultural Transmission:</a:t>
            </a:r>
          </a:p>
          <a:p>
            <a:pPr marL="0" indent="0">
              <a:buNone/>
            </a:pPr>
            <a:r>
              <a:rPr lang="en-US" dirty="0"/>
              <a:t>       Preserved customs, traditions, and beliefs.</a:t>
            </a:r>
          </a:p>
          <a:p>
            <a:endParaRPr lang="en-US" dirty="0"/>
          </a:p>
          <a:p>
            <a:r>
              <a:rPr lang="en-US" sz="2300" dirty="0"/>
              <a:t>Art and Science Development: </a:t>
            </a:r>
          </a:p>
          <a:p>
            <a:pPr marL="0" indent="0">
              <a:buNone/>
            </a:pPr>
            <a:r>
              <a:rPr lang="en-US" dirty="0"/>
              <a:t>       Supported the creation of literature, art, and scientific inquiry.</a:t>
            </a:r>
          </a:p>
        </p:txBody>
      </p:sp>
    </p:spTree>
    <p:extLst>
      <p:ext uri="{BB962C8B-B14F-4D97-AF65-F5344CB8AC3E}">
        <p14:creationId xmlns:p14="http://schemas.microsoft.com/office/powerpoint/2010/main" val="317247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8E610FA5-2327-857A-984C-DA279A1D5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  <a14:imgEffect>
                      <a14:brightnessContrast bright="-51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" y="0"/>
            <a:ext cx="12183894" cy="6858000"/>
          </a:xfrm>
          <a:prstGeom prst="rect">
            <a:avLst/>
          </a:prstGeom>
          <a:effectLst>
            <a:innerShdw blurRad="520700">
              <a:prstClr val="black">
                <a:alpha val="12000"/>
              </a:prstClr>
            </a:inn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C3B50F-E85D-E9CA-E73B-27A9C2C4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149051"/>
            <a:ext cx="9905999" cy="1360898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Key Milestones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239F1-3B1C-0228-07F7-850D022EC5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88356"/>
            <a:ext cx="9905999" cy="440924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Gesture and Vocalization: </a:t>
            </a:r>
          </a:p>
          <a:p>
            <a:pPr marL="0" indent="0">
              <a:buNone/>
            </a:pPr>
            <a:r>
              <a:rPr lang="en-US" dirty="0"/>
              <a:t>       Early forms of communication evolved into more complex systems.</a:t>
            </a:r>
          </a:p>
          <a:p>
            <a:endParaRPr lang="en-US" dirty="0"/>
          </a:p>
          <a:p>
            <a:r>
              <a:rPr lang="en-US" sz="2400" dirty="0"/>
              <a:t>Development of Syntax:</a:t>
            </a:r>
          </a:p>
          <a:p>
            <a:pPr marL="0" indent="0">
              <a:buNone/>
            </a:pPr>
            <a:r>
              <a:rPr lang="en-US" dirty="0"/>
              <a:t>       Allowed for detailed and nuanced communication.</a:t>
            </a:r>
          </a:p>
          <a:p>
            <a:endParaRPr lang="en-US" dirty="0"/>
          </a:p>
          <a:p>
            <a:r>
              <a:rPr lang="en-US" sz="2600" dirty="0"/>
              <a:t>Written Language: </a:t>
            </a:r>
          </a:p>
          <a:p>
            <a:pPr marL="0" indent="0">
              <a:buNone/>
            </a:pPr>
            <a:r>
              <a:rPr lang="en-US" dirty="0"/>
              <a:t>        Enabled the documentation and dissemination of knowledge, supporting complex societies.</a:t>
            </a:r>
          </a:p>
        </p:txBody>
      </p:sp>
    </p:spTree>
    <p:extLst>
      <p:ext uri="{BB962C8B-B14F-4D97-AF65-F5344CB8AC3E}">
        <p14:creationId xmlns:p14="http://schemas.microsoft.com/office/powerpoint/2010/main" val="25800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colorful pattern&#10;&#10;Description automatically generated">
            <a:extLst>
              <a:ext uri="{FF2B5EF4-FFF2-40B4-BE49-F238E27FC236}">
                <a16:creationId xmlns:a16="http://schemas.microsoft.com/office/drawing/2014/main" id="{AF7A7A37-09C2-9C6A-28FC-AEC535C5F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0341" y="-2"/>
            <a:ext cx="12192002" cy="685800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961F3-05F8-2619-080A-593E49EF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7929" y="1181101"/>
            <a:ext cx="7236143" cy="26109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spc="300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95205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146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Walbaum Display</vt:lpstr>
      <vt:lpstr>RegattaVTI</vt:lpstr>
      <vt:lpstr>language in human evolution </vt:lpstr>
      <vt:lpstr>Cognitive Development </vt:lpstr>
      <vt:lpstr>Social Evolution </vt:lpstr>
      <vt:lpstr>Cultural Evolution </vt:lpstr>
      <vt:lpstr>Key Milestones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in human evolution </dc:title>
  <dc:creator>shr abelehkoub</dc:creator>
  <cp:lastModifiedBy>shr abelehkoub</cp:lastModifiedBy>
  <cp:revision>1</cp:revision>
  <dcterms:created xsi:type="dcterms:W3CDTF">2024-05-23T19:27:33Z</dcterms:created>
  <dcterms:modified xsi:type="dcterms:W3CDTF">2024-05-23T20:05:52Z</dcterms:modified>
</cp:coreProperties>
</file>